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D22DD4B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0"/>
  </p:notesMasterIdLst>
  <p:handoutMasterIdLst>
    <p:handoutMasterId r:id="rId31"/>
  </p:handoutMasterIdLst>
  <p:sldIdLst>
    <p:sldId id="256" r:id="rId5"/>
    <p:sldId id="259" r:id="rId6"/>
    <p:sldId id="263" r:id="rId7"/>
    <p:sldId id="339" r:id="rId8"/>
    <p:sldId id="340" r:id="rId9"/>
    <p:sldId id="321" r:id="rId10"/>
    <p:sldId id="322" r:id="rId11"/>
    <p:sldId id="324" r:id="rId12"/>
    <p:sldId id="342" r:id="rId13"/>
    <p:sldId id="312" r:id="rId14"/>
    <p:sldId id="341" r:id="rId15"/>
    <p:sldId id="287" r:id="rId16"/>
    <p:sldId id="326" r:id="rId17"/>
    <p:sldId id="327" r:id="rId18"/>
    <p:sldId id="328" r:id="rId19"/>
    <p:sldId id="335" r:id="rId20"/>
    <p:sldId id="329" r:id="rId21"/>
    <p:sldId id="333" r:id="rId22"/>
    <p:sldId id="330" r:id="rId23"/>
    <p:sldId id="332" r:id="rId24"/>
    <p:sldId id="331" r:id="rId25"/>
    <p:sldId id="338" r:id="rId26"/>
    <p:sldId id="336" r:id="rId27"/>
    <p:sldId id="337" r:id="rId28"/>
    <p:sldId id="265" r:id="rId29"/>
  </p:sldIdLst>
  <p:sldSz cx="9144000" cy="5143500" type="screen16x9"/>
  <p:notesSz cx="9144000" cy="6858000"/>
  <p:embeddedFontLst>
    <p:embeddedFont>
      <p:font typeface="Bebas Neue" panose="020B0606020202050201" pitchFamily="34" charset="0"/>
      <p:regular r:id="rId32"/>
    </p:embeddedFont>
    <p:embeddedFont>
      <p:font typeface="Chakra Petch Medium" panose="020B0604020202020204" charset="-34"/>
      <p:regular r:id="rId33"/>
      <p:bold r:id="rId34"/>
      <p:italic r:id="rId35"/>
      <p:boldItalic r:id="rId36"/>
    </p:embeddedFont>
    <p:embeddedFont>
      <p:font typeface="Fira Code" panose="020B0809050000020004" pitchFamily="49"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23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cha" userId="657be6b4ed1b5de7" providerId="LiveId" clId="{8A2B3223-9400-422C-9C9F-B4AEB527F784}"/>
    <pc:docChg chg="undo redo custSel addSld delSld modSld sldOrd">
      <pc:chgData name="Miguel Rocha" userId="657be6b4ed1b5de7" providerId="LiveId" clId="{8A2B3223-9400-422C-9C9F-B4AEB527F784}" dt="2023-07-01T12:18:36.940" v="200" actId="1076"/>
      <pc:docMkLst>
        <pc:docMk/>
      </pc:docMkLst>
      <pc:sldChg chg="modSp mod">
        <pc:chgData name="Miguel Rocha" userId="657be6b4ed1b5de7" providerId="LiveId" clId="{8A2B3223-9400-422C-9C9F-B4AEB527F784}" dt="2023-07-01T12:08:12.032" v="114" actId="20577"/>
        <pc:sldMkLst>
          <pc:docMk/>
          <pc:sldMk cId="0" sldId="259"/>
        </pc:sldMkLst>
        <pc:spChg chg="mod">
          <ac:chgData name="Miguel Rocha" userId="657be6b4ed1b5de7" providerId="LiveId" clId="{8A2B3223-9400-422C-9C9F-B4AEB527F784}" dt="2023-07-01T12:08:12.032" v="114" actId="20577"/>
          <ac:spMkLst>
            <pc:docMk/>
            <pc:sldMk cId="0" sldId="259"/>
            <ac:spMk id="744" creationId="{00000000-0000-0000-0000-000000000000}"/>
          </ac:spMkLst>
        </pc:spChg>
      </pc:sldChg>
      <pc:sldChg chg="del">
        <pc:chgData name="Miguel Rocha" userId="657be6b4ed1b5de7" providerId="LiveId" clId="{8A2B3223-9400-422C-9C9F-B4AEB527F784}" dt="2023-07-01T12:03:30.442" v="0" actId="47"/>
        <pc:sldMkLst>
          <pc:docMk/>
          <pc:sldMk cId="0" sldId="260"/>
        </pc:sldMkLst>
      </pc:sldChg>
      <pc:sldChg chg="del">
        <pc:chgData name="Miguel Rocha" userId="657be6b4ed1b5de7" providerId="LiveId" clId="{8A2B3223-9400-422C-9C9F-B4AEB527F784}" dt="2023-07-01T12:10:06.223" v="115" actId="47"/>
        <pc:sldMkLst>
          <pc:docMk/>
          <pc:sldMk cId="0" sldId="262"/>
        </pc:sldMkLst>
      </pc:sldChg>
      <pc:sldChg chg="modSp mod">
        <pc:chgData name="Miguel Rocha" userId="657be6b4ed1b5de7" providerId="LiveId" clId="{8A2B3223-9400-422C-9C9F-B4AEB527F784}" dt="2023-07-01T12:07:21.595" v="103" actId="20577"/>
        <pc:sldMkLst>
          <pc:docMk/>
          <pc:sldMk cId="0" sldId="263"/>
        </pc:sldMkLst>
        <pc:spChg chg="mod">
          <ac:chgData name="Miguel Rocha" userId="657be6b4ed1b5de7" providerId="LiveId" clId="{8A2B3223-9400-422C-9C9F-B4AEB527F784}" dt="2023-07-01T12:03:46.055" v="10" actId="20577"/>
          <ac:spMkLst>
            <pc:docMk/>
            <pc:sldMk cId="0" sldId="263"/>
            <ac:spMk id="926" creationId="{00000000-0000-0000-0000-000000000000}"/>
          </ac:spMkLst>
        </pc:spChg>
        <pc:spChg chg="mod">
          <ac:chgData name="Miguel Rocha" userId="657be6b4ed1b5de7" providerId="LiveId" clId="{8A2B3223-9400-422C-9C9F-B4AEB527F784}" dt="2023-07-01T12:07:21.595" v="103" actId="20577"/>
          <ac:spMkLst>
            <pc:docMk/>
            <pc:sldMk cId="0" sldId="263"/>
            <ac:spMk id="928" creationId="{00000000-0000-0000-0000-000000000000}"/>
          </ac:spMkLst>
        </pc:spChg>
      </pc:sldChg>
      <pc:sldChg chg="del">
        <pc:chgData name="Miguel Rocha" userId="657be6b4ed1b5de7" providerId="LiveId" clId="{8A2B3223-9400-422C-9C9F-B4AEB527F784}" dt="2023-07-01T12:10:19.089" v="116" actId="47"/>
        <pc:sldMkLst>
          <pc:docMk/>
          <pc:sldMk cId="0" sldId="266"/>
        </pc:sldMkLst>
      </pc:sldChg>
      <pc:sldChg chg="del">
        <pc:chgData name="Miguel Rocha" userId="657be6b4ed1b5de7" providerId="LiveId" clId="{8A2B3223-9400-422C-9C9F-B4AEB527F784}" dt="2023-07-01T12:07:35.577" v="104" actId="47"/>
        <pc:sldMkLst>
          <pc:docMk/>
          <pc:sldMk cId="0" sldId="267"/>
        </pc:sldMkLst>
      </pc:sldChg>
      <pc:sldChg chg="del">
        <pc:chgData name="Miguel Rocha" userId="657be6b4ed1b5de7" providerId="LiveId" clId="{8A2B3223-9400-422C-9C9F-B4AEB527F784}" dt="2023-07-01T12:10:19.089" v="116" actId="47"/>
        <pc:sldMkLst>
          <pc:docMk/>
          <pc:sldMk cId="0" sldId="270"/>
        </pc:sldMkLst>
      </pc:sldChg>
      <pc:sldChg chg="del">
        <pc:chgData name="Miguel Rocha" userId="657be6b4ed1b5de7" providerId="LiveId" clId="{8A2B3223-9400-422C-9C9F-B4AEB527F784}" dt="2023-07-01T12:10:19.089" v="116" actId="47"/>
        <pc:sldMkLst>
          <pc:docMk/>
          <pc:sldMk cId="0" sldId="273"/>
        </pc:sldMkLst>
      </pc:sldChg>
      <pc:sldChg chg="del">
        <pc:chgData name="Miguel Rocha" userId="657be6b4ed1b5de7" providerId="LiveId" clId="{8A2B3223-9400-422C-9C9F-B4AEB527F784}" dt="2023-07-01T12:10:19.089" v="116" actId="47"/>
        <pc:sldMkLst>
          <pc:docMk/>
          <pc:sldMk cId="0" sldId="274"/>
        </pc:sldMkLst>
      </pc:sldChg>
      <pc:sldChg chg="del">
        <pc:chgData name="Miguel Rocha" userId="657be6b4ed1b5de7" providerId="LiveId" clId="{8A2B3223-9400-422C-9C9F-B4AEB527F784}" dt="2023-07-01T12:10:19.089" v="116" actId="47"/>
        <pc:sldMkLst>
          <pc:docMk/>
          <pc:sldMk cId="0" sldId="287"/>
        </pc:sldMkLst>
      </pc:sldChg>
      <pc:sldChg chg="del">
        <pc:chgData name="Miguel Rocha" userId="657be6b4ed1b5de7" providerId="LiveId" clId="{8A2B3223-9400-422C-9C9F-B4AEB527F784}" dt="2023-07-01T12:10:19.089" v="116" actId="47"/>
        <pc:sldMkLst>
          <pc:docMk/>
          <pc:sldMk cId="3526218939" sldId="312"/>
        </pc:sldMkLst>
      </pc:sldChg>
      <pc:sldChg chg="del">
        <pc:chgData name="Miguel Rocha" userId="657be6b4ed1b5de7" providerId="LiveId" clId="{8A2B3223-9400-422C-9C9F-B4AEB527F784}" dt="2023-07-01T12:10:19.089" v="116" actId="47"/>
        <pc:sldMkLst>
          <pc:docMk/>
          <pc:sldMk cId="3044110968" sldId="313"/>
        </pc:sldMkLst>
      </pc:sldChg>
      <pc:sldChg chg="del">
        <pc:chgData name="Miguel Rocha" userId="657be6b4ed1b5de7" providerId="LiveId" clId="{8A2B3223-9400-422C-9C9F-B4AEB527F784}" dt="2023-07-01T12:10:19.089" v="116" actId="47"/>
        <pc:sldMkLst>
          <pc:docMk/>
          <pc:sldMk cId="2995110308" sldId="314"/>
        </pc:sldMkLst>
      </pc:sldChg>
      <pc:sldChg chg="del">
        <pc:chgData name="Miguel Rocha" userId="657be6b4ed1b5de7" providerId="LiveId" clId="{8A2B3223-9400-422C-9C9F-B4AEB527F784}" dt="2023-07-01T12:10:19.089" v="116" actId="47"/>
        <pc:sldMkLst>
          <pc:docMk/>
          <pc:sldMk cId="557066052" sldId="315"/>
        </pc:sldMkLst>
      </pc:sldChg>
      <pc:sldChg chg="del">
        <pc:chgData name="Miguel Rocha" userId="657be6b4ed1b5de7" providerId="LiveId" clId="{8A2B3223-9400-422C-9C9F-B4AEB527F784}" dt="2023-07-01T12:10:19.089" v="116" actId="47"/>
        <pc:sldMkLst>
          <pc:docMk/>
          <pc:sldMk cId="2256378313" sldId="316"/>
        </pc:sldMkLst>
      </pc:sldChg>
      <pc:sldChg chg="addSp delSp modSp new del">
        <pc:chgData name="Miguel Rocha" userId="657be6b4ed1b5de7" providerId="LiveId" clId="{8A2B3223-9400-422C-9C9F-B4AEB527F784}" dt="2023-07-01T12:12:21.963" v="122" actId="47"/>
        <pc:sldMkLst>
          <pc:docMk/>
          <pc:sldMk cId="1140154286" sldId="322"/>
        </pc:sldMkLst>
        <pc:spChg chg="add del mod">
          <ac:chgData name="Miguel Rocha" userId="657be6b4ed1b5de7" providerId="LiveId" clId="{8A2B3223-9400-422C-9C9F-B4AEB527F784}" dt="2023-07-01T12:12:18.831" v="121"/>
          <ac:spMkLst>
            <pc:docMk/>
            <pc:sldMk cId="1140154286" sldId="322"/>
            <ac:spMk id="2" creationId="{313D97F2-84CF-926C-3A19-2874B7E15B28}"/>
          </ac:spMkLst>
        </pc:spChg>
      </pc:sldChg>
      <pc:sldChg chg="addSp delSp modSp add mod ord delAnim">
        <pc:chgData name="Miguel Rocha" userId="657be6b4ed1b5de7" providerId="LiveId" clId="{8A2B3223-9400-422C-9C9F-B4AEB527F784}" dt="2023-07-01T12:18:36.940" v="200" actId="1076"/>
        <pc:sldMkLst>
          <pc:docMk/>
          <pc:sldMk cId="2593621185" sldId="322"/>
        </pc:sldMkLst>
        <pc:spChg chg="add del mod">
          <ac:chgData name="Miguel Rocha" userId="657be6b4ed1b5de7" providerId="LiveId" clId="{8A2B3223-9400-422C-9C9F-B4AEB527F784}" dt="2023-07-01T12:12:35.545" v="130" actId="478"/>
          <ac:spMkLst>
            <pc:docMk/>
            <pc:sldMk cId="2593621185" sldId="322"/>
            <ac:spMk id="6" creationId="{85A5DA44-448D-3B3E-412D-C82E783E25C8}"/>
          </ac:spMkLst>
        </pc:spChg>
        <pc:spChg chg="mod">
          <ac:chgData name="Miguel Rocha" userId="657be6b4ed1b5de7" providerId="LiveId" clId="{8A2B3223-9400-422C-9C9F-B4AEB527F784}" dt="2023-07-01T12:16:25.860" v="180" actId="1076"/>
          <ac:spMkLst>
            <pc:docMk/>
            <pc:sldMk cId="2593621185" sldId="322"/>
            <ac:spMk id="744" creationId="{00000000-0000-0000-0000-000000000000}"/>
          </ac:spMkLst>
        </pc:spChg>
        <pc:spChg chg="del">
          <ac:chgData name="Miguel Rocha" userId="657be6b4ed1b5de7" providerId="LiveId" clId="{8A2B3223-9400-422C-9C9F-B4AEB527F784}" dt="2023-07-01T12:12:32.989" v="128" actId="478"/>
          <ac:spMkLst>
            <pc:docMk/>
            <pc:sldMk cId="2593621185" sldId="322"/>
            <ac:spMk id="745" creationId="{00000000-0000-0000-0000-000000000000}"/>
          </ac:spMkLst>
        </pc:spChg>
        <pc:picChg chg="del mod">
          <ac:chgData name="Miguel Rocha" userId="657be6b4ed1b5de7" providerId="LiveId" clId="{8A2B3223-9400-422C-9C9F-B4AEB527F784}" dt="2023-07-01T12:12:31.762" v="127" actId="478"/>
          <ac:picMkLst>
            <pc:docMk/>
            <pc:sldMk cId="2593621185" sldId="322"/>
            <ac:picMk id="3" creationId="{08BBE19F-CAED-DBBC-D15B-E414928838C2}"/>
          </ac:picMkLst>
        </pc:picChg>
        <pc:picChg chg="add del mod">
          <ac:chgData name="Miguel Rocha" userId="657be6b4ed1b5de7" providerId="LiveId" clId="{8A2B3223-9400-422C-9C9F-B4AEB527F784}" dt="2023-07-01T12:17:33" v="197" actId="478"/>
          <ac:picMkLst>
            <pc:docMk/>
            <pc:sldMk cId="2593621185" sldId="322"/>
            <ac:picMk id="8" creationId="{42CC2954-F0C8-1955-5136-2439002B76A4}"/>
          </ac:picMkLst>
        </pc:picChg>
        <pc:picChg chg="add del mod">
          <ac:chgData name="Miguel Rocha" userId="657be6b4ed1b5de7" providerId="LiveId" clId="{8A2B3223-9400-422C-9C9F-B4AEB527F784}" dt="2023-07-01T12:18:36.940" v="200" actId="1076"/>
          <ac:picMkLst>
            <pc:docMk/>
            <pc:sldMk cId="2593621185" sldId="322"/>
            <ac:picMk id="10" creationId="{94089913-222D-C69C-9A61-2FD8AA5334E9}"/>
          </ac:picMkLst>
        </pc:picChg>
      </pc:sldChg>
      <pc:sldChg chg="new del">
        <pc:chgData name="Miguel Rocha" userId="657be6b4ed1b5de7" providerId="LiveId" clId="{8A2B3223-9400-422C-9C9F-B4AEB527F784}" dt="2023-07-01T12:12:12.255" v="119" actId="680"/>
        <pc:sldMkLst>
          <pc:docMk/>
          <pc:sldMk cId="2095317426" sldId="323"/>
        </pc:sldMkLst>
      </pc:sldChg>
      <pc:sldMasterChg chg="delSldLayout">
        <pc:chgData name="Miguel Rocha" userId="657be6b4ed1b5de7" providerId="LiveId" clId="{8A2B3223-9400-422C-9C9F-B4AEB527F784}" dt="2023-07-01T12:12:21.963" v="122" actId="47"/>
        <pc:sldMasterMkLst>
          <pc:docMk/>
          <pc:sldMasterMk cId="0" sldId="2147483681"/>
        </pc:sldMasterMkLst>
        <pc:sldLayoutChg chg="del">
          <pc:chgData name="Miguel Rocha" userId="657be6b4ed1b5de7" providerId="LiveId" clId="{8A2B3223-9400-422C-9C9F-B4AEB527F784}" dt="2023-07-01T12:03:30.442" v="0" actId="47"/>
          <pc:sldLayoutMkLst>
            <pc:docMk/>
            <pc:sldMasterMk cId="0" sldId="2147483681"/>
            <pc:sldLayoutMk cId="0" sldId="214748364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52"/>
          </pc:sldLayoutMkLst>
        </pc:sldLayoutChg>
        <pc:sldLayoutChg chg="del">
          <pc:chgData name="Miguel Rocha" userId="657be6b4ed1b5de7" providerId="LiveId" clId="{8A2B3223-9400-422C-9C9F-B4AEB527F784}" dt="2023-07-01T12:10:06.223" v="115" actId="47"/>
          <pc:sldLayoutMkLst>
            <pc:docMk/>
            <pc:sldMasterMk cId="0" sldId="2147483681"/>
            <pc:sldLayoutMk cId="0" sldId="2147483653"/>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2"/>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0"/>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4"/>
          </pc:sldLayoutMkLst>
        </pc:sldLayoutChg>
        <pc:sldLayoutChg chg="del">
          <pc:chgData name="Miguel Rocha" userId="657be6b4ed1b5de7" providerId="LiveId" clId="{8A2B3223-9400-422C-9C9F-B4AEB527F784}" dt="2023-07-01T12:12:21.963" v="122" actId="47"/>
          <pc:sldLayoutMkLst>
            <pc:docMk/>
            <pc:sldMasterMk cId="0" sldId="2147483681"/>
            <pc:sldLayoutMk cId="0" sldId="2147483677"/>
          </pc:sldLayoutMkLst>
        </pc:sldLayoutChg>
      </pc:sldMasterChg>
    </pc:docChg>
  </pc:docChgLst>
</pc:chgInfo>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02/07/2023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‹nº›</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0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3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06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98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dirty="0">
                <a:ea typeface="Calibri Light"/>
              </a:rPr>
              <a:t>IoT System for pH Monitoring in Industrial Facilities</a:t>
            </a:r>
            <a:endParaRPr lang="en-US" dirty="0"/>
          </a:p>
          <a:p>
            <a:pPr marL="0" lvl="0" indent="0" algn="l" rtl="0">
              <a:spcBef>
                <a:spcPts val="1500"/>
              </a:spcBef>
              <a:spcAft>
                <a:spcPts val="0"/>
              </a:spcAft>
              <a:buNone/>
            </a:pPr>
            <a:r>
              <a:rPr lang="en-GB" sz="2000" dirty="0"/>
              <a:t>Pedro Silva nº47128 &amp; Miguel Rocha nº47185</a:t>
            </a:r>
            <a:br>
              <a:rPr lang="en-GB" sz="2000" dirty="0"/>
            </a:br>
            <a:br>
              <a:rPr lang="en-GB" sz="2000" dirty="0"/>
            </a:br>
            <a:r>
              <a:rPr lang="en-GB" sz="2000" dirty="0"/>
              <a:t>Supervised by: Professor Rui Duarte</a:t>
            </a:r>
            <a:endParaRPr lang="en-GB" sz="2000" dirty="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Instituto Superior de </a:t>
            </a:r>
            <a:r>
              <a:rPr lang="en-GB" dirty="0" err="1"/>
              <a:t>Engenharia</a:t>
            </a:r>
            <a:r>
              <a:rPr lang="en-GB" dirty="0"/>
              <a:t> de Lisboa (ISEL)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Engenharia</a:t>
            </a:r>
            <a:r>
              <a:rPr lang="en-GB" dirty="0"/>
              <a:t> </a:t>
            </a:r>
            <a:r>
              <a:rPr lang="en-GB" dirty="0" err="1"/>
              <a:t>Informática</a:t>
            </a:r>
            <a:r>
              <a:rPr lang="en-GB" dirty="0"/>
              <a:t> e de </a:t>
            </a:r>
            <a:r>
              <a:rPr lang="en-GB" dirty="0" err="1"/>
              <a:t>computadores</a:t>
            </a:r>
            <a:r>
              <a:rPr lang="en-GB" dirty="0"/>
              <a:t> (LEIC)</a:t>
            </a:r>
            <a:endParaRPr lang="en-GB" dirty="0">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553322" y="1647048"/>
            <a:ext cx="6370657" cy="2023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482600" indent="-342900">
              <a:buFont typeface="Wingdings"/>
              <a:buChar char="§"/>
            </a:pPr>
            <a:r>
              <a:rPr lang="en-US" dirty="0"/>
              <a:t>Postgres SQL:</a:t>
            </a:r>
            <a:r>
              <a:rPr lang="en-US" sz="1600" dirty="0"/>
              <a:t> </a:t>
            </a:r>
            <a:r>
              <a:rPr lang="en-US" sz="1400" dirty="0"/>
              <a:t>support for complex queries</a:t>
            </a:r>
          </a:p>
          <a:p>
            <a:pPr marL="482600" indent="-342900">
              <a:buFont typeface="Wingdings"/>
              <a:buChar char="§"/>
            </a:pPr>
            <a:r>
              <a:rPr lang="en-US" dirty="0" err="1"/>
              <a:t>InfluxDB</a:t>
            </a:r>
            <a:r>
              <a:rPr lang="en-US" dirty="0"/>
              <a:t>:</a:t>
            </a:r>
            <a:r>
              <a:rPr lang="en-GB" sz="1600" dirty="0"/>
              <a:t> </a:t>
            </a:r>
            <a:r>
              <a:rPr lang="en-GB" sz="1400" dirty="0"/>
              <a:t>retrieve substantial amounts of data at a high speed.</a:t>
            </a:r>
            <a:endParaRPr lang="en-US" sz="1400" dirty="0">
              <a:highlight>
                <a:srgbClr val="FFFF00"/>
              </a:highlight>
            </a:endParaRPr>
          </a:p>
          <a:p>
            <a:pPr marL="482600" indent="-342900">
              <a:buFont typeface="Wingdings"/>
              <a:buChar char="§"/>
            </a:pPr>
            <a:r>
              <a:rPr lang="en-US" dirty="0"/>
              <a:t>Kotlin with Spring Boot framework for Backend Server</a:t>
            </a:r>
            <a:r>
              <a:rPr lang="en-US" sz="1600" dirty="0"/>
              <a:t>: </a:t>
            </a:r>
            <a:r>
              <a:rPr lang="en-US" sz="1400" dirty="0"/>
              <a:t>powerful framework to implement Rest APIs</a:t>
            </a:r>
          </a:p>
        </p:txBody>
      </p:sp>
      <p:grpSp>
        <p:nvGrpSpPr>
          <p:cNvPr id="1780" name="Google Shape;1780;p67"/>
          <p:cNvGrpSpPr/>
          <p:nvPr/>
        </p:nvGrpSpPr>
        <p:grpSpPr>
          <a:xfrm>
            <a:off x="6078640" y="4222898"/>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18" y="835841"/>
            <a:ext cx="856360" cy="856360"/>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73" y="3356981"/>
            <a:ext cx="563449" cy="563449"/>
          </a:xfrm>
          <a:prstGeom prst="rect">
            <a:avLst/>
          </a:prstGeom>
        </p:spPr>
      </p:pic>
      <p:pic>
        <p:nvPicPr>
          <p:cNvPr id="9" name="Marcador de Posição de Conteúdo 4" descr="Uma imagem com logótipo&#10;&#10;Descrição gerada automaticamente">
            <a:extLst>
              <a:ext uri="{FF2B5EF4-FFF2-40B4-BE49-F238E27FC236}">
                <a16:creationId xmlns:a16="http://schemas.microsoft.com/office/drawing/2014/main" id="{4E69A308-FF78-886A-C797-CCCE89684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4885" y="2496425"/>
            <a:ext cx="1249820" cy="656155"/>
          </a:xfrm>
          <a:prstGeom prst="rect">
            <a:avLst/>
          </a:prstGeom>
        </p:spPr>
      </p:pic>
      <p:pic>
        <p:nvPicPr>
          <p:cNvPr id="12" name="Imagem 11" descr="Uma imagem com texto&#10;&#10;Descrição gerada automaticamente">
            <a:extLst>
              <a:ext uri="{FF2B5EF4-FFF2-40B4-BE49-F238E27FC236}">
                <a16:creationId xmlns:a16="http://schemas.microsoft.com/office/drawing/2014/main" id="{357A92DA-C94C-C5CE-C1E6-D8ADF5C5F482}"/>
              </a:ext>
            </a:extLst>
          </p:cNvPr>
          <p:cNvPicPr>
            <a:picLocks noChangeAspect="1"/>
          </p:cNvPicPr>
          <p:nvPr/>
        </p:nvPicPr>
        <p:blipFill>
          <a:blip r:embed="rId7"/>
          <a:stretch>
            <a:fillRect/>
          </a:stretch>
        </p:blipFill>
        <p:spPr>
          <a:xfrm>
            <a:off x="6766629" y="1529479"/>
            <a:ext cx="2759401" cy="102327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446676"/>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Backend</a:t>
            </a:r>
            <a:endParaRPr lang="pt-PT" dirty="0"/>
          </a:p>
        </p:txBody>
      </p:sp>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07" y="2400923"/>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Comunication</a:t>
            </a:r>
            <a:r>
              <a:rPr lang="pt-PT" dirty="0"/>
              <a:t> </a:t>
            </a:r>
            <a:r>
              <a:rPr lang="pt-PT" dirty="0" err="1"/>
              <a:t>Protocols</a:t>
            </a:r>
            <a:endParaRPr lang="pt-PT" dirty="0"/>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89210" y="1850182"/>
            <a:ext cx="4955849" cy="2873759"/>
          </a:xfrm>
          <a:prstGeom prst="rect">
            <a:avLst/>
          </a:prstGeom>
        </p:spPr>
      </p:pic>
    </p:spTree>
    <p:extLst>
      <p:ext uri="{BB962C8B-B14F-4D97-AF65-F5344CB8AC3E}">
        <p14:creationId xmlns:p14="http://schemas.microsoft.com/office/powerpoint/2010/main" val="23651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420881" y="2204405"/>
            <a:ext cx="4955737" cy="951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285750" indent="-285750">
              <a:buFont typeface="Arial" panose="020B0604020202020204" pitchFamily="34" charset="0"/>
              <a:buChar char="•"/>
            </a:pPr>
            <a:r>
              <a:rPr lang="en-GB" dirty="0"/>
              <a:t>React (Frontend): simple and powerful framework for frontend development</a:t>
            </a:r>
          </a:p>
          <a:p>
            <a:pPr marL="285750" indent="-285750">
              <a:buFont typeface="Arial" panose="020B0604020202020204" pitchFamily="34" charset="0"/>
              <a:buChar char="•"/>
            </a:pPr>
            <a:r>
              <a:rPr lang="en-GB" dirty="0"/>
              <a:t>React-Bootstrap (Frontend): built in </a:t>
            </a:r>
            <a:r>
              <a:rPr lang="en-GB" dirty="0">
                <a:solidFill>
                  <a:srgbClr val="000000"/>
                </a:solidFill>
              </a:rPr>
              <a:t>harmonious </a:t>
            </a:r>
            <a:r>
              <a:rPr lang="en-GB" dirty="0"/>
              <a:t>JavaScript elements</a:t>
            </a:r>
            <a:endParaRPr lang="en-GB" dirty="0">
              <a:solidFill>
                <a:srgbClr val="000000"/>
              </a:solidFill>
            </a:endParaRPr>
          </a:p>
          <a:p>
            <a:pPr marL="285750" indent="-285750">
              <a:buFont typeface="Arial" panose="020B0604020202020204" pitchFamily="34" charset="0"/>
              <a:buChar char="•"/>
            </a:pPr>
            <a:r>
              <a:rPr lang="en-GB" dirty="0"/>
              <a:t>Typescript: type checking</a:t>
            </a:r>
          </a:p>
          <a:p>
            <a:pPr marL="285750" indent="-285750">
              <a:buFont typeface="Arial" panose="020B0604020202020204" pitchFamily="34" charset="0"/>
              <a:buChar char="•"/>
            </a:pPr>
            <a:r>
              <a:rPr lang="en-GB" dirty="0"/>
              <a:t>Webpack: </a:t>
            </a:r>
            <a:r>
              <a:rPr lang="en-GB" dirty="0" err="1"/>
              <a:t>Javascript</a:t>
            </a:r>
            <a:r>
              <a:rPr lang="en-GB" dirty="0"/>
              <a:t> module bundler</a:t>
            </a: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p>
        </p:txBody>
      </p:sp>
      <p:sp>
        <p:nvSpPr>
          <p:cNvPr id="1778" name="Google Shape;1778;p67"/>
          <p:cNvSpPr/>
          <p:nvPr/>
        </p:nvSpPr>
        <p:spPr>
          <a:xfrm>
            <a:off x="5592530" y="1562050"/>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7"/>
          <p:cNvGrpSpPr/>
          <p:nvPr/>
        </p:nvGrpSpPr>
        <p:grpSpPr>
          <a:xfrm>
            <a:off x="8134303" y="4291453"/>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33" y="1994888"/>
            <a:ext cx="919213" cy="935088"/>
          </a:xfrm>
          <a:prstGeom prst="rect">
            <a:avLst/>
          </a:prstGeom>
        </p:spPr>
      </p:pic>
      <p:pic>
        <p:nvPicPr>
          <p:cNvPr id="4" name="Imagem 3">
            <a:extLst>
              <a:ext uri="{FF2B5EF4-FFF2-40B4-BE49-F238E27FC236}">
                <a16:creationId xmlns:a16="http://schemas.microsoft.com/office/drawing/2014/main" id="{AB9FB180-D46F-84EF-31A4-4DBCCC23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41" y="2061513"/>
            <a:ext cx="863651" cy="804126"/>
          </a:xfrm>
          <a:prstGeom prst="rect">
            <a:avLst/>
          </a:prstGeom>
        </p:spPr>
      </p:pic>
      <p:sp>
        <p:nvSpPr>
          <p:cNvPr id="5" name="CaixaDeTexto 4">
            <a:extLst>
              <a:ext uri="{FF2B5EF4-FFF2-40B4-BE49-F238E27FC236}">
                <a16:creationId xmlns:a16="http://schemas.microsoft.com/office/drawing/2014/main" id="{A60B15C0-5081-7DEC-B14E-E1C6DF352614}"/>
              </a:ext>
            </a:extLst>
          </p:cNvPr>
          <p:cNvSpPr txBox="1"/>
          <p:nvPr/>
        </p:nvSpPr>
        <p:spPr>
          <a:xfrm>
            <a:off x="8763562" y="4723941"/>
            <a:ext cx="383438" cy="307777"/>
          </a:xfrm>
          <a:prstGeom prst="rect">
            <a:avLst/>
          </a:prstGeom>
          <a:noFill/>
        </p:spPr>
        <p:txBody>
          <a:bodyPr wrap="none" rtlCol="0">
            <a:spAutoFit/>
          </a:bodyPr>
          <a:lstStyle/>
          <a:p>
            <a:r>
              <a:rPr lang="en-GB"/>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Overview</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aptura de ecrã, diagrama&#10;&#10;Descrição gerada automaticamente">
            <a:extLst>
              <a:ext uri="{FF2B5EF4-FFF2-40B4-BE49-F238E27FC236}">
                <a16:creationId xmlns:a16="http://schemas.microsoft.com/office/drawing/2014/main" id="{A176BDD7-4AA8-96EA-87EB-A97F0EDE7CFF}"/>
              </a:ext>
            </a:extLst>
          </p:cNvPr>
          <p:cNvPicPr>
            <a:picLocks noChangeAspect="1"/>
          </p:cNvPicPr>
          <p:nvPr/>
        </p:nvPicPr>
        <p:blipFill>
          <a:blip r:embed="rId3"/>
          <a:stretch>
            <a:fillRect/>
          </a:stretch>
        </p:blipFill>
        <p:spPr>
          <a:xfrm>
            <a:off x="505781" y="1887336"/>
            <a:ext cx="8132437" cy="2449289"/>
          </a:xfrm>
          <a:prstGeom prst="rect">
            <a:avLst/>
          </a:prstGeom>
        </p:spPr>
      </p:pic>
    </p:spTree>
    <p:extLst>
      <p:ext uri="{BB962C8B-B14F-4D97-AF65-F5344CB8AC3E}">
        <p14:creationId xmlns:p14="http://schemas.microsoft.com/office/powerpoint/2010/main" val="388201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MCU Behaviour</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indent="-457200">
              <a:buFont typeface="+mj-lt"/>
              <a:buAutoNum type="arabicPeriod"/>
            </a:pPr>
            <a:r>
              <a:rPr lang="en-GB" dirty="0"/>
              <a:t>Wake up;</a:t>
            </a:r>
          </a:p>
          <a:p>
            <a:pPr indent="-457200">
              <a:buFont typeface="+mj-lt"/>
              <a:buAutoNum type="arabicPeriod"/>
            </a:pPr>
            <a:r>
              <a:rPr lang="en-GB" dirty="0"/>
              <a:t>Checks Wake Up cause;</a:t>
            </a:r>
          </a:p>
          <a:p>
            <a:pPr indent="-457200">
              <a:buFont typeface="+mj-lt"/>
              <a:buAutoNum type="arabicPeriod"/>
            </a:pPr>
            <a:r>
              <a:rPr lang="en-GB" dirty="0"/>
              <a:t>Sends wake-up log to backend, if necessary;</a:t>
            </a:r>
          </a:p>
          <a:p>
            <a:pPr indent="-457200">
              <a:buFont typeface="+mj-lt"/>
              <a:buAutoNum type="arabicPeriod"/>
            </a:pPr>
            <a:r>
              <a:rPr lang="en-GB" dirty="0"/>
              <a:t>Makes sensor readings (all sensors or just water sensor);</a:t>
            </a:r>
          </a:p>
          <a:p>
            <a:pPr indent="-457200">
              <a:buFont typeface="+mj-lt"/>
              <a:buAutoNum type="arabicPeriod"/>
            </a:pPr>
            <a:r>
              <a:rPr lang="en-GB" dirty="0"/>
              <a:t>Transmits readings to backend;</a:t>
            </a:r>
          </a:p>
          <a:p>
            <a:pPr indent="-457200">
              <a:buFont typeface="+mj-lt"/>
              <a:buAutoNum type="arabicPeriod"/>
            </a:pPr>
            <a:r>
              <a:rPr lang="en-GB" dirty="0"/>
              <a:t>Goes to sleep for 6 hours;</a:t>
            </a:r>
          </a:p>
        </p:txBody>
      </p:sp>
    </p:spTree>
    <p:extLst>
      <p:ext uri="{BB962C8B-B14F-4D97-AF65-F5344CB8AC3E}">
        <p14:creationId xmlns:p14="http://schemas.microsoft.com/office/powerpoint/2010/main" val="918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Proactive Sensor Calibration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6"/>
            <a:ext cx="8480581" cy="3146262"/>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37698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ESP Consumption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file, diagrama, Gráfico&#10;&#10;Descrição gerada automaticamente">
            <a:extLst>
              <a:ext uri="{FF2B5EF4-FFF2-40B4-BE49-F238E27FC236}">
                <a16:creationId xmlns:a16="http://schemas.microsoft.com/office/drawing/2014/main" id="{7655B40E-B12C-6BE3-6C7F-3513BB244C27}"/>
              </a:ext>
            </a:extLst>
          </p:cNvPr>
          <p:cNvPicPr>
            <a:picLocks noChangeAspect="1"/>
          </p:cNvPicPr>
          <p:nvPr/>
        </p:nvPicPr>
        <p:blipFill>
          <a:blip r:embed="rId3"/>
          <a:stretch>
            <a:fillRect/>
          </a:stretch>
        </p:blipFill>
        <p:spPr>
          <a:xfrm>
            <a:off x="416313" y="1326404"/>
            <a:ext cx="5055220" cy="2689713"/>
          </a:xfrm>
          <a:prstGeom prst="rect">
            <a:avLst/>
          </a:prstGeom>
        </p:spPr>
      </p:pic>
      <p:pic>
        <p:nvPicPr>
          <p:cNvPr id="8" name="Imagem 7">
            <a:extLst>
              <a:ext uri="{FF2B5EF4-FFF2-40B4-BE49-F238E27FC236}">
                <a16:creationId xmlns:a16="http://schemas.microsoft.com/office/drawing/2014/main" id="{3078E515-154E-596B-1FD9-442223560088}"/>
              </a:ext>
            </a:extLst>
          </p:cNvPr>
          <p:cNvPicPr>
            <a:picLocks noChangeAspect="1"/>
          </p:cNvPicPr>
          <p:nvPr/>
        </p:nvPicPr>
        <p:blipFill>
          <a:blip r:embed="rId4"/>
          <a:stretch>
            <a:fillRect/>
          </a:stretch>
        </p:blipFill>
        <p:spPr>
          <a:xfrm>
            <a:off x="5472380" y="1340619"/>
            <a:ext cx="3351953" cy="2689713"/>
          </a:xfrm>
          <a:prstGeom prst="rect">
            <a:avLst/>
          </a:prstGeom>
        </p:spPr>
      </p:pic>
      <p:sp>
        <p:nvSpPr>
          <p:cNvPr id="9" name="CaixaDeTexto 8">
            <a:extLst>
              <a:ext uri="{FF2B5EF4-FFF2-40B4-BE49-F238E27FC236}">
                <a16:creationId xmlns:a16="http://schemas.microsoft.com/office/drawing/2014/main" id="{AA52CE51-0008-B0A9-3EFA-D72E4A7E250F}"/>
              </a:ext>
            </a:extLst>
          </p:cNvPr>
          <p:cNvSpPr txBox="1"/>
          <p:nvPr/>
        </p:nvSpPr>
        <p:spPr>
          <a:xfrm>
            <a:off x="989752" y="4361326"/>
            <a:ext cx="5718788" cy="261610"/>
          </a:xfrm>
          <a:prstGeom prst="rect">
            <a:avLst/>
          </a:prstGeom>
          <a:noFill/>
        </p:spPr>
        <p:txBody>
          <a:bodyPr wrap="square" rtlCol="0">
            <a:spAutoFit/>
          </a:bodyPr>
          <a:lstStyle/>
          <a:p>
            <a:r>
              <a:rPr lang="pt-PT" sz="1100" b="0" i="0" dirty="0">
                <a:effectLst/>
                <a:latin typeface="Arial" panose="020B0604020202020204" pitchFamily="34" charset="0"/>
              </a:rPr>
              <a:t>(</a:t>
            </a:r>
            <a:r>
              <a:rPr lang="pt-PT" sz="1100" b="0" i="0" dirty="0" err="1">
                <a:effectLst/>
                <a:latin typeface="Arial" panose="020B0604020202020204" pitchFamily="34" charset="0"/>
              </a:rPr>
              <a:t>EnergyPerCycle</a:t>
            </a:r>
            <a:r>
              <a:rPr lang="pt-PT" sz="1100" b="0" i="0" dirty="0">
                <a:effectLst/>
                <a:latin typeface="Arial" panose="020B0604020202020204" pitchFamily="34" charset="0"/>
              </a:rPr>
              <a:t> + EnergyPer6HourInDeepSleep) ∗ </a:t>
            </a:r>
            <a:r>
              <a:rPr lang="pt-PT" sz="1100" b="0" i="0" dirty="0" err="1">
                <a:effectLst/>
                <a:latin typeface="Arial" panose="020B0604020202020204" pitchFamily="34" charset="0"/>
              </a:rPr>
              <a:t>NumberOfWakeUps</a:t>
            </a:r>
            <a:r>
              <a:rPr lang="pt-PT" sz="1100" b="0" i="0" dirty="0">
                <a:effectLst/>
                <a:latin typeface="Arial" panose="020B0604020202020204" pitchFamily="34" charset="0"/>
              </a:rPr>
              <a:t> = 3400</a:t>
            </a:r>
            <a:endParaRPr lang="en-GB" sz="1100" dirty="0"/>
          </a:p>
        </p:txBody>
      </p:sp>
    </p:spTree>
    <p:extLst>
      <p:ext uri="{BB962C8B-B14F-4D97-AF65-F5344CB8AC3E}">
        <p14:creationId xmlns:p14="http://schemas.microsoft.com/office/powerpoint/2010/main" val="25440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Assembly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955519" y="3326554"/>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Database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texto, captura de ecrã, círculo, Tipo de letra&#10;&#10;Descrição gerada automaticamente">
            <a:extLst>
              <a:ext uri="{FF2B5EF4-FFF2-40B4-BE49-F238E27FC236}">
                <a16:creationId xmlns:a16="http://schemas.microsoft.com/office/drawing/2014/main" id="{3D5F41AA-DB4E-3F74-2A8B-09D83AAAF43A}"/>
              </a:ext>
            </a:extLst>
          </p:cNvPr>
          <p:cNvPicPr>
            <a:picLocks noChangeAspect="1"/>
          </p:cNvPicPr>
          <p:nvPr/>
        </p:nvPicPr>
        <p:blipFill>
          <a:blip r:embed="rId3"/>
          <a:stretch>
            <a:fillRect/>
          </a:stretch>
        </p:blipFill>
        <p:spPr>
          <a:xfrm>
            <a:off x="2959776" y="736325"/>
            <a:ext cx="5503004" cy="3670850"/>
          </a:xfrm>
          <a:prstGeom prst="rect">
            <a:avLst/>
          </a:prstGeom>
        </p:spPr>
      </p:pic>
      <p:pic>
        <p:nvPicPr>
          <p:cNvPr id="5" name="Imagem 4" descr="Uma imagem com texto, captura de ecrã, diagrama, círculo&#10;&#10;Descrição gerada automaticamente">
            <a:extLst>
              <a:ext uri="{FF2B5EF4-FFF2-40B4-BE49-F238E27FC236}">
                <a16:creationId xmlns:a16="http://schemas.microsoft.com/office/drawing/2014/main" id="{FF353556-54AD-637C-598C-328F4AEDE4D5}"/>
              </a:ext>
            </a:extLst>
          </p:cNvPr>
          <p:cNvPicPr>
            <a:picLocks noChangeAspect="1"/>
          </p:cNvPicPr>
          <p:nvPr/>
        </p:nvPicPr>
        <p:blipFill>
          <a:blip r:embed="rId4"/>
          <a:stretch>
            <a:fillRect/>
          </a:stretch>
        </p:blipFill>
        <p:spPr>
          <a:xfrm>
            <a:off x="304059" y="736325"/>
            <a:ext cx="2244808" cy="1541307"/>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MQTT Borker - Topics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3419707" y="1455475"/>
            <a:ext cx="5350806" cy="3688025"/>
          </a:xfrm>
          <a:prstGeom prst="rect">
            <a:avLst/>
          </a:prstGeom>
        </p:spPr>
        <p:txBody>
          <a:bodyPr spcFirstLastPara="1" wrap="square" lIns="91425" tIns="91425" rIns="91425" bIns="91425" anchor="ctr" anchorCtr="0">
            <a:noAutofit/>
          </a:bodyPr>
          <a:lstStyle/>
          <a:p>
            <a:pPr marL="0" indent="0"/>
            <a:r>
              <a:rPr lang="en-US" sz="1600" b="1" dirty="0" err="1"/>
              <a:t>sensor_record</a:t>
            </a:r>
            <a:r>
              <a:rPr lang="en-US" sz="1600" b="1" dirty="0"/>
              <a:t>: </a:t>
            </a:r>
            <a:r>
              <a:rPr lang="en-US" sz="1600" dirty="0"/>
              <a:t>Data collected from sensor {“</a:t>
            </a:r>
            <a:r>
              <a:rPr lang="en-US" sz="1600" dirty="0" err="1"/>
              <a:t>device_id</a:t>
            </a:r>
            <a:r>
              <a:rPr lang="en-US" sz="1600" dirty="0"/>
              <a:t>": “device1", "value": 8.0, "timestamp": 1656330216, "</a:t>
            </a:r>
            <a:r>
              <a:rPr lang="en-US" sz="1600" dirty="0" err="1"/>
              <a:t>sensor_type</a:t>
            </a:r>
            <a:r>
              <a:rPr lang="en-US" sz="1600" dirty="0"/>
              <a:t>": “temperature”} </a:t>
            </a:r>
            <a:endParaRPr lang="en-US" sz="1600" b="1" dirty="0"/>
          </a:p>
          <a:p>
            <a:pPr marL="0" indent="0"/>
            <a:endParaRPr lang="en-US" sz="1600" b="1" dirty="0"/>
          </a:p>
          <a:p>
            <a:pPr marL="0" indent="0"/>
            <a:r>
              <a:rPr lang="en-US" sz="1600" b="1" dirty="0" err="1"/>
              <a:t>device_wake_up_log</a:t>
            </a:r>
            <a:r>
              <a:rPr lang="en-US" sz="1600" b="1" dirty="0"/>
              <a:t>: </a:t>
            </a:r>
            <a:r>
              <a:rPr lang="en-US" sz="1600" dirty="0"/>
              <a:t>MCU wake up reason {"</a:t>
            </a:r>
            <a:r>
              <a:rPr lang="en-US" sz="1600" dirty="0" err="1"/>
              <a:t>device_id</a:t>
            </a:r>
            <a:r>
              <a:rPr lang="en-US" sz="1600" dirty="0"/>
              <a:t>": “device1”, "timestamp": 1686330216, "reason": “power on"} </a:t>
            </a:r>
          </a:p>
          <a:p>
            <a:pPr marL="0" indent="0"/>
            <a:endParaRPr lang="en-US" sz="1600" dirty="0"/>
          </a:p>
          <a:p>
            <a:pPr marL="0" indent="0"/>
            <a:r>
              <a:rPr lang="en-US" sz="1600" b="1" dirty="0" err="1"/>
              <a:t>error_reading</a:t>
            </a:r>
            <a:r>
              <a:rPr lang="en-US" sz="1600" b="1" dirty="0"/>
              <a:t>: </a:t>
            </a:r>
            <a:r>
              <a:rPr lang="en-US" sz="1600" dirty="0"/>
              <a:t>Failed attempt to read from sensor {"</a:t>
            </a:r>
            <a:r>
              <a:rPr lang="en-US" sz="1600" dirty="0" err="1"/>
              <a:t>device_id</a:t>
            </a:r>
            <a:r>
              <a:rPr lang="en-US" sz="1600" dirty="0"/>
              <a:t>": “device1", "timestamp": 1686330266, "</a:t>
            </a:r>
            <a:r>
              <a:rPr lang="en-US" sz="1600" dirty="0" err="1"/>
              <a:t>sensor_type</a:t>
            </a:r>
            <a:r>
              <a:rPr lang="en-US" sz="1600" dirty="0"/>
              <a:t>": “initial-</a:t>
            </a:r>
            <a:r>
              <a:rPr lang="en-US" sz="1600" dirty="0" err="1"/>
              <a:t>ph</a:t>
            </a:r>
            <a:r>
              <a:rPr lang="en-US" sz="1600" dirty="0"/>
              <a:t>”}</a:t>
            </a:r>
            <a:endParaRPr lang="en-GB" sz="1600" dirty="0"/>
          </a:p>
        </p:txBody>
      </p:sp>
      <p:sp>
        <p:nvSpPr>
          <p:cNvPr id="7" name="CaixaDeTexto 6">
            <a:extLst>
              <a:ext uri="{FF2B5EF4-FFF2-40B4-BE49-F238E27FC236}">
                <a16:creationId xmlns:a16="http://schemas.microsoft.com/office/drawing/2014/main" id="{EC83AFE8-AC8E-2A6E-9181-0DED0E6CB382}"/>
              </a:ext>
            </a:extLst>
          </p:cNvPr>
          <p:cNvSpPr txBox="1"/>
          <p:nvPr/>
        </p:nvSpPr>
        <p:spPr>
          <a:xfrm>
            <a:off x="710192" y="2837822"/>
            <a:ext cx="1858537" cy="307777"/>
          </a:xfrm>
          <a:prstGeom prst="rect">
            <a:avLst/>
          </a:prstGeom>
          <a:noFill/>
        </p:spPr>
        <p:txBody>
          <a:bodyPr wrap="square" rtlCol="0">
            <a:spAutoFit/>
          </a:bodyPr>
          <a:lstStyle/>
          <a:p>
            <a:r>
              <a:rPr lang="pt-PT" dirty="0"/>
              <a:t>3 </a:t>
            </a:r>
            <a:r>
              <a:rPr lang="pt-PT" dirty="0" err="1"/>
              <a:t>Topics</a:t>
            </a:r>
            <a:endParaRPr lang="en-GB" dirty="0"/>
          </a:p>
        </p:txBody>
      </p:sp>
    </p:spTree>
    <p:extLst>
      <p:ext uri="{BB962C8B-B14F-4D97-AF65-F5344CB8AC3E}">
        <p14:creationId xmlns:p14="http://schemas.microsoft.com/office/powerpoint/2010/main" val="222725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745" name="Google Shape;745;p39"/>
          <p:cNvSpPr txBox="1">
            <a:spLocks noGrp="1"/>
          </p:cNvSpPr>
          <p:nvPr>
            <p:ph type="subTitle" idx="1"/>
          </p:nvPr>
        </p:nvSpPr>
        <p:spPr>
          <a:xfrm>
            <a:off x="715099" y="2174875"/>
            <a:ext cx="4661100" cy="2177451"/>
          </a:xfrm>
          <a:prstGeom prst="rect">
            <a:avLst/>
          </a:prstGeom>
        </p:spPr>
        <p:txBody>
          <a:bodyPr spcFirstLastPara="1" wrap="square" lIns="91425" tIns="91425" rIns="91425" bIns="91425" anchor="ctr" anchorCtr="0">
            <a:noAutofit/>
          </a:bodyPr>
          <a:lstStyle/>
          <a:p>
            <a:pPr marL="0" lvl="0" indent="0"/>
            <a:r>
              <a:rPr lang="en-US" dirty="0"/>
              <a:t>Solution that leverages the power of the Internet of Things (IoT) to monitor pH levels of water in a </a:t>
            </a:r>
            <a:r>
              <a:rPr lang="en-US" dirty="0" err="1"/>
              <a:t>neutralisation</a:t>
            </a:r>
            <a:r>
              <a:rPr lang="en-US" dirty="0"/>
              <a:t> device, allowing clients to be informed when the device is in need for maintenance.</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496770"/>
            <a:ext cx="2734408" cy="1538655"/>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Sensor </a:t>
            </a:r>
            <a:r>
              <a:rPr lang="pt-PT" dirty="0" err="1"/>
              <a:t>Analysis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2540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a:t>ackend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849485"/>
            <a:ext cx="2479057" cy="2385432"/>
          </a:xfrm>
          <a:prstGeom prst="rect">
            <a:avLst/>
          </a:prstGeom>
        </p:spPr>
        <p:txBody>
          <a:bodyPr spcFirstLastPara="1" wrap="square" lIns="91425" tIns="91425" rIns="91425" bIns="91425" anchor="ctr" anchorCtr="0">
            <a:noAutofit/>
          </a:bodyPr>
          <a:lstStyle/>
          <a:p>
            <a:pPr marL="0" indent="0" algn="ctr"/>
            <a:r>
              <a:rPr lang="en-GB" sz="1600" dirty="0"/>
              <a:t>Non Authenticated</a:t>
            </a:r>
          </a:p>
          <a:p>
            <a:pPr marL="0" indent="0" algn="ctr"/>
            <a:endParaRPr lang="en-GB" sz="1600" dirty="0"/>
          </a:p>
          <a:p>
            <a:pPr marL="0" indent="0" algn="ctr"/>
            <a:r>
              <a:rPr lang="pt-PT" sz="1600" dirty="0"/>
              <a:t>- </a:t>
            </a:r>
            <a:r>
              <a:rPr lang="pt-PT" sz="1600" dirty="0" err="1"/>
              <a:t>Create</a:t>
            </a:r>
            <a:r>
              <a:rPr lang="pt-PT" sz="1600" dirty="0"/>
              <a:t> </a:t>
            </a:r>
            <a:r>
              <a:rPr lang="pt-PT" sz="1600" dirty="0" err="1"/>
              <a:t>an</a:t>
            </a:r>
            <a:r>
              <a:rPr lang="pt-PT" sz="1600" dirty="0"/>
              <a:t> account - Login </a:t>
            </a:r>
            <a:endParaRPr lang="en-GB" sz="1600" dirty="0"/>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5688679" y="18494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Admin</a:t>
            </a:r>
            <a:endParaRPr lang="pt-PT" sz="1600" dirty="0"/>
          </a:p>
          <a:p>
            <a:pPr marL="0" indent="0" algn="ctr"/>
            <a:endParaRPr lang="pt-PT" sz="1600" dirty="0"/>
          </a:p>
          <a:p>
            <a:pPr marL="0" indent="0" algn="ctr"/>
            <a:r>
              <a:rPr lang="en-US" sz="1600" dirty="0"/>
              <a:t>- List all users - List all user devices - Visualize sensor data from a user - Visualize device logs from a user</a:t>
            </a:r>
            <a:endParaRPr lang="en-GB" sz="1600" dirty="0"/>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423656" y="20018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Client</a:t>
            </a:r>
            <a:endParaRPr lang="pt-PT" sz="1600" dirty="0"/>
          </a:p>
          <a:p>
            <a:pPr marL="0" indent="0" algn="ctr"/>
            <a:endParaRPr lang="en-GB" sz="1600" dirty="0"/>
          </a:p>
          <a:p>
            <a:pPr marL="0" indent="0" algn="ctr"/>
            <a:r>
              <a:rPr lang="pt-PT" sz="1600" dirty="0"/>
              <a:t>- </a:t>
            </a:r>
            <a:r>
              <a:rPr lang="pt-PT" sz="1600" dirty="0" err="1"/>
              <a:t>Create</a:t>
            </a:r>
            <a:r>
              <a:rPr lang="pt-PT" sz="1600" dirty="0"/>
              <a:t> </a:t>
            </a:r>
            <a:r>
              <a:rPr lang="pt-PT" sz="1600" dirty="0" err="1"/>
              <a:t>device</a:t>
            </a:r>
            <a:r>
              <a:rPr lang="pt-PT" sz="1600" dirty="0"/>
              <a:t> - Access </a:t>
            </a:r>
            <a:r>
              <a:rPr lang="pt-PT" sz="1600" dirty="0" err="1"/>
              <a:t>own</a:t>
            </a:r>
            <a:r>
              <a:rPr lang="pt-PT" sz="1600" dirty="0"/>
              <a:t> </a:t>
            </a:r>
            <a:r>
              <a:rPr lang="pt-PT" sz="1600" dirty="0" err="1"/>
              <a:t>devices</a:t>
            </a:r>
            <a:r>
              <a:rPr lang="pt-PT" sz="1600" dirty="0"/>
              <a:t> - Visualize sensor data - Visualize </a:t>
            </a:r>
            <a:r>
              <a:rPr lang="pt-PT" sz="1600" dirty="0" err="1"/>
              <a:t>device</a:t>
            </a:r>
            <a:r>
              <a:rPr lang="pt-PT" sz="1600" dirty="0"/>
              <a:t> </a:t>
            </a:r>
            <a:r>
              <a:rPr lang="pt-PT" sz="1600" dirty="0" err="1"/>
              <a:t>logs</a:t>
            </a:r>
            <a:endParaRPr lang="en-GB" sz="1600" dirty="0"/>
          </a:p>
        </p:txBody>
      </p:sp>
    </p:spTree>
    <p:extLst>
      <p:ext uri="{BB962C8B-B14F-4D97-AF65-F5344CB8AC3E}">
        <p14:creationId xmlns:p14="http://schemas.microsoft.com/office/powerpoint/2010/main" val="391279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Security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Deploy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2881662" y="391554"/>
            <a:ext cx="5819775" cy="4486275"/>
          </a:xfrm>
          <a:prstGeom prst="rect">
            <a:avLst/>
          </a:prstGeom>
        </p:spPr>
      </p:pic>
    </p:spTree>
    <p:extLst>
      <p:ext uri="{BB962C8B-B14F-4D97-AF65-F5344CB8AC3E}">
        <p14:creationId xmlns:p14="http://schemas.microsoft.com/office/powerpoint/2010/main" val="219283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Future </a:t>
            </a:r>
            <a:r>
              <a:rPr lang="pt-PT" dirty="0" err="1"/>
              <a:t>Work</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80944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dirty="0"/>
              <a:t>A backend responsible for:</a:t>
            </a:r>
          </a:p>
          <a:p>
            <a:pPr marL="800100" lvl="1" indent="-342900" algn="l">
              <a:buFont typeface="Wingdings" panose="020B0604020202020204" pitchFamily="34" charset="0"/>
              <a:buChar char="§"/>
            </a:pPr>
            <a:r>
              <a:rPr lang="en-GB" sz="2000" dirty="0">
                <a:latin typeface="Chakra Petch Medium"/>
                <a:cs typeface="Chakra Petch Medium"/>
              </a:rPr>
              <a:t>Gather the received sensor data; </a:t>
            </a:r>
            <a:endParaRPr lang="en-GB" sz="2000" dirty="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dirty="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dirty="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dirty="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Requirements by the company</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Cost-effective integration of the microcontroller unit into the existing product;</a:t>
            </a:r>
          </a:p>
          <a:p>
            <a:pPr indent="-457200">
              <a:buFont typeface="+mj-lt"/>
              <a:buAutoNum type="arabicPeriod"/>
            </a:pPr>
            <a:r>
              <a:rPr lang="en-US" sz="2000" dirty="0"/>
              <a:t>Prolonged battery life for minimal maintenance requirements;</a:t>
            </a:r>
          </a:p>
          <a:p>
            <a:pPr indent="-457200">
              <a:buFont typeface="+mj-lt"/>
              <a:buAutoNum type="arabicPeriod"/>
            </a:pPr>
            <a:endParaRPr lang="en-US" sz="2000" dirty="0"/>
          </a:p>
          <a:p>
            <a:pPr indent="-457200">
              <a:buFont typeface="+mj-lt"/>
              <a:buAutoNum type="arabicPeriod"/>
            </a:pPr>
            <a:r>
              <a:rPr lang="en-US" sz="2000" dirty="0"/>
              <a:t>Comprehensive documentation for user-friendly operation and understanding;</a:t>
            </a:r>
          </a:p>
          <a:p>
            <a:pPr indent="-457200">
              <a:buFont typeface="+mj-lt"/>
              <a:buAutoNum type="arabicPeriod"/>
            </a:pPr>
            <a:r>
              <a:rPr lang="en-US" sz="2000" dirty="0"/>
              <a:t>Notification to the filter owner or manager if any value exceeds a set threshold (i.e. proactive maintenance);</a:t>
            </a:r>
            <a:endParaRPr lang="en-GB"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Additional Requirements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Intuitive and user-friendly website design for easy navigation and access to information;</a:t>
            </a:r>
          </a:p>
          <a:p>
            <a:pPr indent="-457200">
              <a:buFont typeface="+mj-lt"/>
              <a:buAutoNum type="arabicPeriod"/>
            </a:pPr>
            <a:r>
              <a:rPr lang="en-US" sz="2000" dirty="0"/>
              <a:t>Proactive sensor calibration;</a:t>
            </a:r>
          </a:p>
          <a:p>
            <a:pPr indent="-457200">
              <a:buFont typeface="+mj-lt"/>
              <a:buAutoNum type="arabicPeriod"/>
            </a:pPr>
            <a:r>
              <a:rPr lang="en-US" sz="2000" dirty="0"/>
              <a:t>Adding more sensors to gather more data from the equipment</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1901-5A0E-E41D-A174-A623DC23402D}"/>
              </a:ext>
            </a:extLst>
          </p:cNvPr>
          <p:cNvSpPr>
            <a:spLocks noGrp="1"/>
          </p:cNvSpPr>
          <p:nvPr>
            <p:ph type="title"/>
          </p:nvPr>
        </p:nvSpPr>
        <p:spPr/>
        <p:txBody>
          <a:bodyPr/>
          <a:lstStyle/>
          <a:p>
            <a:r>
              <a:rPr lang="en-US" dirty="0" err="1"/>
              <a:t>SmartDoorLock</a:t>
            </a:r>
            <a:r>
              <a:rPr lang="en-US" dirty="0"/>
              <a:t>-IoT</a:t>
            </a:r>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715100" y="1284975"/>
            <a:ext cx="5262275" cy="857675"/>
          </a:xfrm>
        </p:spPr>
        <p:txBody>
          <a:bodyPr/>
          <a:lstStyle/>
          <a:p>
            <a:r>
              <a:rPr lang="en-US" dirty="0"/>
              <a:t>Previous work</a:t>
            </a:r>
          </a:p>
        </p:txBody>
      </p:sp>
      <p:sp>
        <p:nvSpPr>
          <p:cNvPr id="4" name="Subtitle 3">
            <a:extLst>
              <a:ext uri="{FF2B5EF4-FFF2-40B4-BE49-F238E27FC236}">
                <a16:creationId xmlns:a16="http://schemas.microsoft.com/office/drawing/2014/main" id="{FFB32DD2-C9E8-7584-74F9-7D7CCDCC9CE6}"/>
              </a:ext>
            </a:extLst>
          </p:cNvPr>
          <p:cNvSpPr>
            <a:spLocks noGrp="1"/>
          </p:cNvSpPr>
          <p:nvPr>
            <p:ph type="subTitle" idx="1"/>
          </p:nvPr>
        </p:nvSpPr>
        <p:spPr>
          <a:xfrm>
            <a:off x="540475" y="3506288"/>
            <a:ext cx="6445687" cy="309600"/>
          </a:xfrm>
        </p:spPr>
        <p:txBody>
          <a:bodyPr/>
          <a:lstStyle/>
          <a:p>
            <a:r>
              <a:rPr lang="en-US"/>
              <a:t>https://github.com/bernardocmarques/SmartDoorLock-IoT</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Tree>
    <p:extLst>
      <p:ext uri="{BB962C8B-B14F-4D97-AF65-F5344CB8AC3E}">
        <p14:creationId xmlns:p14="http://schemas.microsoft.com/office/powerpoint/2010/main" val="88971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a:extLst>
              <a:ext uri="{FF2B5EF4-FFF2-40B4-BE49-F238E27FC236}">
                <a16:creationId xmlns:a16="http://schemas.microsoft.com/office/drawing/2014/main" id="{2E93EB6E-8E62-5B94-75B4-1E2D6CE7BCD8}"/>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7" name="Imagem 6" descr="Uma imagem com encarnado&#10;&#10;Descrição gerada automaticamente">
            <a:extLst>
              <a:ext uri="{FF2B5EF4-FFF2-40B4-BE49-F238E27FC236}">
                <a16:creationId xmlns:a16="http://schemas.microsoft.com/office/drawing/2014/main" id="{D7BD94B0-6E88-0392-2DD5-A9B9B866A37B}"/>
              </a:ext>
            </a:extLst>
          </p:cNvPr>
          <p:cNvPicPr>
            <a:picLocks noChangeAspect="1"/>
          </p:cNvPicPr>
          <p:nvPr/>
        </p:nvPicPr>
        <p:blipFill rotWithShape="1">
          <a:blip r:embed="rId4"/>
          <a:srcRect l="7706" t="21509" r="8517" b="23589"/>
          <a:stretch/>
        </p:blipFill>
        <p:spPr>
          <a:xfrm>
            <a:off x="4337161" y="2145430"/>
            <a:ext cx="1905812" cy="1248936"/>
          </a:xfrm>
          <a:prstGeom prst="rect">
            <a:avLst/>
          </a:prstGeom>
        </p:spPr>
      </p:pic>
      <p:pic>
        <p:nvPicPr>
          <p:cNvPr id="8" name="Imagem 7" descr="Uma imagem com cabo, Engenharia eletrónica, eletrónica, junção&#10;&#10;Descrição gerada automaticamente">
            <a:extLst>
              <a:ext uri="{FF2B5EF4-FFF2-40B4-BE49-F238E27FC236}">
                <a16:creationId xmlns:a16="http://schemas.microsoft.com/office/drawing/2014/main" id="{9E51635B-5F81-B66D-54FA-3764EF516712}"/>
              </a:ext>
            </a:extLst>
          </p:cNvPr>
          <p:cNvPicPr>
            <a:picLocks noChangeAspect="1"/>
          </p:cNvPicPr>
          <p:nvPr/>
        </p:nvPicPr>
        <p:blipFill>
          <a:blip r:embed="rId5"/>
          <a:stretch>
            <a:fillRect/>
          </a:stretch>
        </p:blipFill>
        <p:spPr>
          <a:xfrm>
            <a:off x="6403612" y="1524196"/>
            <a:ext cx="2440259" cy="2440259"/>
          </a:xfrm>
          <a:prstGeom prst="rect">
            <a:avLst/>
          </a:prstGeom>
        </p:spPr>
      </p:pic>
      <p:pic>
        <p:nvPicPr>
          <p:cNvPr id="9" name="Imagem 8">
            <a:extLst>
              <a:ext uri="{FF2B5EF4-FFF2-40B4-BE49-F238E27FC236}">
                <a16:creationId xmlns:a16="http://schemas.microsoft.com/office/drawing/2014/main" id="{22E3A01E-D6A8-EC1E-7BB7-44872645A91F}"/>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11" name="Imagem 10" descr="Uma imagem com encarnado&#10;&#10;Descrição gerada automaticamente">
            <a:extLst>
              <a:ext uri="{FF2B5EF4-FFF2-40B4-BE49-F238E27FC236}">
                <a16:creationId xmlns:a16="http://schemas.microsoft.com/office/drawing/2014/main" id="{15E05F05-72CF-38A1-47D3-53316BB2665E}"/>
              </a:ext>
            </a:extLst>
          </p:cNvPr>
          <p:cNvPicPr>
            <a:picLocks noChangeAspect="1"/>
          </p:cNvPicPr>
          <p:nvPr/>
        </p:nvPicPr>
        <p:blipFill rotWithShape="1">
          <a:blip r:embed="rId4"/>
          <a:srcRect l="7706" t="21509" r="8517" b="23589"/>
          <a:stretch/>
        </p:blipFill>
        <p:spPr>
          <a:xfrm>
            <a:off x="4359464" y="2145430"/>
            <a:ext cx="1905812" cy="1248936"/>
          </a:xfrm>
          <a:prstGeom prst="rect">
            <a:avLst/>
          </a:prstGeom>
        </p:spPr>
      </p:pic>
      <p:pic>
        <p:nvPicPr>
          <p:cNvPr id="12" name="Imagem 11" descr="Uma imagem com cabo, Engenharia eletrónica, eletrónica, junção&#10;&#10;Descrição gerada automaticamente">
            <a:extLst>
              <a:ext uri="{FF2B5EF4-FFF2-40B4-BE49-F238E27FC236}">
                <a16:creationId xmlns:a16="http://schemas.microsoft.com/office/drawing/2014/main" id="{FA78E2EF-27CC-1754-6234-15606C8F7376}"/>
              </a:ext>
            </a:extLst>
          </p:cNvPr>
          <p:cNvPicPr>
            <a:picLocks noChangeAspect="1"/>
          </p:cNvPicPr>
          <p:nvPr/>
        </p:nvPicPr>
        <p:blipFill>
          <a:blip r:embed="rId5"/>
          <a:stretch>
            <a:fillRect/>
          </a:stretch>
        </p:blipFill>
        <p:spPr>
          <a:xfrm>
            <a:off x="6425915" y="1524196"/>
            <a:ext cx="2440259" cy="2440259"/>
          </a:xfrm>
          <a:prstGeom prst="rect">
            <a:avLst/>
          </a:prstGeom>
        </p:spPr>
      </p:pic>
      <p:sp>
        <p:nvSpPr>
          <p:cNvPr id="16" name="CaixaDeTexto 15">
            <a:extLst>
              <a:ext uri="{FF2B5EF4-FFF2-40B4-BE49-F238E27FC236}">
                <a16:creationId xmlns:a16="http://schemas.microsoft.com/office/drawing/2014/main" id="{717D5788-3252-01EC-1BE1-123D94D7FD66}"/>
              </a:ext>
            </a:extLst>
          </p:cNvPr>
          <p:cNvSpPr txBox="1"/>
          <p:nvPr/>
        </p:nvSpPr>
        <p:spPr>
          <a:xfrm>
            <a:off x="854927" y="3784874"/>
            <a:ext cx="3412273" cy="307777"/>
          </a:xfrm>
          <a:prstGeom prst="rect">
            <a:avLst/>
          </a:prstGeom>
          <a:noFill/>
        </p:spPr>
        <p:txBody>
          <a:bodyPr wrap="square" rtlCol="0">
            <a:spAutoFit/>
          </a:bodyPr>
          <a:lstStyle/>
          <a:p>
            <a:r>
              <a:rPr lang="en-GB" dirty="0"/>
              <a:t>Insert sensor characteristics</a:t>
            </a:r>
          </a:p>
        </p:txBody>
      </p:sp>
    </p:spTree>
    <p:extLst>
      <p:ext uri="{BB962C8B-B14F-4D97-AF65-F5344CB8AC3E}">
        <p14:creationId xmlns:p14="http://schemas.microsoft.com/office/powerpoint/2010/main" val="25936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3"/>
          <a:stretch>
            <a:fillRect/>
          </a:stretch>
        </p:blipFill>
        <p:spPr>
          <a:xfrm>
            <a:off x="658468" y="1778192"/>
            <a:ext cx="891775" cy="2176846"/>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4"/>
          <a:stretch>
            <a:fillRect/>
          </a:stretch>
        </p:blipFill>
        <p:spPr>
          <a:xfrm>
            <a:off x="4438347" y="2032933"/>
            <a:ext cx="1736019" cy="1797653"/>
          </a:xfrm>
          <a:prstGeom prst="rect">
            <a:avLst/>
          </a:prstGeom>
        </p:spPr>
      </p:pic>
      <p:sp>
        <p:nvSpPr>
          <p:cNvPr id="11" name="CaixaDeTexto 10">
            <a:extLst>
              <a:ext uri="{FF2B5EF4-FFF2-40B4-BE49-F238E27FC236}">
                <a16:creationId xmlns:a16="http://schemas.microsoft.com/office/drawing/2014/main" id="{D459837F-8102-0824-00BF-D8E4F4128051}"/>
              </a:ext>
            </a:extLst>
          </p:cNvPr>
          <p:cNvSpPr txBox="1"/>
          <p:nvPr/>
        </p:nvSpPr>
        <p:spPr>
          <a:xfrm>
            <a:off x="1725287" y="2281839"/>
            <a:ext cx="2713060" cy="116955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cs typeface="Segoe UI" panose="020B0502040204020203" pitchFamily="34" charset="0"/>
              </a:rPr>
              <a:t>Sufficient CPU capabilities;</a:t>
            </a:r>
          </a:p>
          <a:p>
            <a:pPr marL="285750" indent="-285750">
              <a:buFont typeface="Arial" panose="020B0604020202020204" pitchFamily="34" charset="0"/>
              <a:buChar char="•"/>
            </a:pPr>
            <a:r>
              <a:rPr lang="pt-PT" b="0" i="0" dirty="0" err="1">
                <a:effectLst/>
                <a:latin typeface="+mj-lt"/>
                <a:cs typeface="Segoe UI" panose="020B0502040204020203" pitchFamily="34" charset="0"/>
              </a:rPr>
              <a:t>Built</a:t>
            </a:r>
            <a:r>
              <a:rPr lang="pt-PT" b="0" i="0" dirty="0">
                <a:effectLst/>
                <a:latin typeface="+mj-lt"/>
                <a:cs typeface="Segoe UI" panose="020B0502040204020203" pitchFamily="34" charset="0"/>
              </a:rPr>
              <a:t>-in Wi-Fi </a:t>
            </a:r>
            <a:r>
              <a:rPr lang="pt-PT" b="0" i="0" dirty="0" err="1">
                <a:effectLst/>
                <a:latin typeface="+mj-lt"/>
                <a:cs typeface="Segoe UI" panose="020B0502040204020203" pitchFamily="34" charset="0"/>
              </a:rPr>
              <a:t>modul</a:t>
            </a:r>
            <a:r>
              <a:rPr lang="en-GB" b="0" i="0" dirty="0">
                <a:effectLst/>
                <a:latin typeface="+mj-lt"/>
                <a:cs typeface="Segoe UI" panose="020B0502040204020203" pitchFamily="34" charset="0"/>
              </a:rPr>
              <a:t>e;</a:t>
            </a:r>
          </a:p>
          <a:p>
            <a:pPr marL="285750" indent="-285750">
              <a:buFont typeface="Arial" panose="020B0604020202020204" pitchFamily="34" charset="0"/>
              <a:buChar char="•"/>
            </a:pPr>
            <a:r>
              <a:rPr lang="en-GB" dirty="0">
                <a:latin typeface="+mj-lt"/>
                <a:cs typeface="Segoe UI" panose="020B0502040204020203" pitchFamily="34" charset="0"/>
              </a:rPr>
              <a:t>Low power consumption;</a:t>
            </a:r>
          </a:p>
          <a:p>
            <a:pPr marL="285750" indent="-285750">
              <a:buFont typeface="Arial" panose="020B0604020202020204" pitchFamily="34" charset="0"/>
              <a:buChar char="•"/>
            </a:pPr>
            <a:r>
              <a:rPr lang="en-GB" dirty="0">
                <a:latin typeface="+mj-lt"/>
                <a:cs typeface="Segoe UI" panose="020B0502040204020203" pitchFamily="34" charset="0"/>
              </a:rPr>
              <a:t>Cost-effective.</a:t>
            </a:r>
          </a:p>
          <a:p>
            <a:pPr marL="285750" indent="-285750">
              <a:buFont typeface="Arial" panose="020B0604020202020204" pitchFamily="34" charset="0"/>
              <a:buChar char="•"/>
            </a:pPr>
            <a:endParaRPr lang="en-GB" dirty="0"/>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27481" y="2384100"/>
            <a:ext cx="2713060" cy="160043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rPr>
              <a:t>More control over the hardware;</a:t>
            </a:r>
          </a:p>
          <a:p>
            <a:pPr marL="285750" indent="-285750">
              <a:buFont typeface="Arial" panose="020B0604020202020204" pitchFamily="34" charset="0"/>
              <a:buChar char="•"/>
            </a:pPr>
            <a:r>
              <a:rPr lang="en-US" dirty="0">
                <a:latin typeface="+mj-lt"/>
              </a:rPr>
              <a:t>Efficient Wide range of components, libraries, and drivers;</a:t>
            </a:r>
          </a:p>
          <a:p>
            <a:pPr marL="285750" indent="-285750">
              <a:buFont typeface="Arial" panose="020B0604020202020204" pitchFamily="34" charset="0"/>
              <a:buChar char="•"/>
            </a:pPr>
            <a:r>
              <a:rPr lang="en-US" dirty="0">
                <a:latin typeface="+mj-lt"/>
              </a:rPr>
              <a:t>Resource Utilization;</a:t>
            </a:r>
          </a:p>
          <a:p>
            <a:pPr marL="285750" indent="-285750">
              <a:buFont typeface="Arial" panose="020B0604020202020204" pitchFamily="34" charset="0"/>
              <a:buChar char="•"/>
            </a:pPr>
            <a:r>
              <a:rPr lang="en-GB" dirty="0">
                <a:latin typeface="+mj-lt"/>
              </a:rPr>
              <a:t>Extensive Documentation</a:t>
            </a:r>
          </a:p>
        </p:txBody>
      </p:sp>
    </p:spTree>
    <p:extLst>
      <p:ext uri="{BB962C8B-B14F-4D97-AF65-F5344CB8AC3E}">
        <p14:creationId xmlns:p14="http://schemas.microsoft.com/office/powerpoint/2010/main" val="373081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MCU </a:t>
            </a:r>
            <a:r>
              <a:rPr lang="pt-PT" dirty="0" err="1"/>
              <a:t>Configuration</a:t>
            </a:r>
            <a:endParaRPr lang="pt-PT" dirty="0"/>
          </a:p>
        </p:txBody>
      </p:sp>
      <p:pic>
        <p:nvPicPr>
          <p:cNvPr id="2050" name="Picture 2" descr="ESP-Touch Overview | Espressif Systems">
            <a:extLst>
              <a:ext uri="{FF2B5EF4-FFF2-40B4-BE49-F238E27FC236}">
                <a16:creationId xmlns:a16="http://schemas.microsoft.com/office/drawing/2014/main" id="{5D910FDF-6B75-241E-F377-1F9FDAB68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83" y="1550222"/>
            <a:ext cx="2642529" cy="286060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189E1CA-C4C7-9698-B062-201B71CFAEED}"/>
              </a:ext>
            </a:extLst>
          </p:cNvPr>
          <p:cNvSpPr txBox="1"/>
          <p:nvPr/>
        </p:nvSpPr>
        <p:spPr>
          <a:xfrm>
            <a:off x="4067043" y="2395749"/>
            <a:ext cx="2713060" cy="1384995"/>
          </a:xfrm>
          <a:prstGeom prst="rect">
            <a:avLst/>
          </a:prstGeom>
          <a:noFill/>
        </p:spPr>
        <p:txBody>
          <a:bodyPr wrap="square" rtlCol="0">
            <a:spAutoFit/>
          </a:bodyPr>
          <a:lstStyle/>
          <a:p>
            <a:pPr marL="285750" indent="-285750">
              <a:buFont typeface="Arial" panose="020B0604020202020204" pitchFamily="34" charset="0"/>
              <a:buChar char="•"/>
            </a:pPr>
            <a:r>
              <a:rPr lang="pt-PT" b="0" i="0" dirty="0" err="1">
                <a:solidFill>
                  <a:srgbClr val="374151"/>
                </a:solidFill>
                <a:effectLst/>
                <a:latin typeface="+mj-lt"/>
              </a:rPr>
              <a:t>Easy</a:t>
            </a:r>
            <a:r>
              <a:rPr lang="pt-PT" b="0" i="0" dirty="0">
                <a:solidFill>
                  <a:srgbClr val="374151"/>
                </a:solidFill>
                <a:effectLst/>
                <a:latin typeface="+mj-lt"/>
              </a:rPr>
              <a:t> Setup;</a:t>
            </a:r>
          </a:p>
          <a:p>
            <a:pPr marL="285750" indent="-285750">
              <a:buFont typeface="Arial" panose="020B0604020202020204" pitchFamily="34" charset="0"/>
              <a:buChar char="•"/>
            </a:pPr>
            <a:r>
              <a:rPr lang="pt-PT" b="0" i="0" dirty="0">
                <a:solidFill>
                  <a:srgbClr val="374151"/>
                </a:solidFill>
                <a:effectLst/>
                <a:latin typeface="+mj-lt"/>
              </a:rPr>
              <a:t>Cross-</a:t>
            </a:r>
            <a:r>
              <a:rPr lang="pt-PT" b="0" i="0" dirty="0" err="1">
                <a:solidFill>
                  <a:srgbClr val="374151"/>
                </a:solidFill>
                <a:effectLst/>
                <a:latin typeface="+mj-lt"/>
              </a:rPr>
              <a:t>Platform</a:t>
            </a:r>
            <a:r>
              <a:rPr lang="pt-PT" b="0" i="0" dirty="0">
                <a:solidFill>
                  <a:srgbClr val="374151"/>
                </a:solidFill>
                <a:effectLst/>
                <a:latin typeface="+mj-lt"/>
              </a:rPr>
              <a:t> </a:t>
            </a:r>
            <a:r>
              <a:rPr lang="pt-PT" b="0" i="0" dirty="0" err="1">
                <a:solidFill>
                  <a:srgbClr val="374151"/>
                </a:solidFill>
                <a:effectLst/>
                <a:latin typeface="+mj-lt"/>
              </a:rPr>
              <a:t>Compatibility</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Data </a:t>
            </a:r>
            <a:r>
              <a:rPr lang="pt-PT" b="0" i="0" dirty="0" err="1">
                <a:solidFill>
                  <a:srgbClr val="374151"/>
                </a:solidFill>
                <a:effectLst/>
                <a:latin typeface="+mj-lt"/>
              </a:rPr>
              <a:t>encryption</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Fast </a:t>
            </a:r>
            <a:r>
              <a:rPr lang="pt-PT" b="0" i="0" dirty="0" err="1">
                <a:solidFill>
                  <a:srgbClr val="374151"/>
                </a:solidFill>
                <a:effectLst/>
                <a:latin typeface="+mj-lt"/>
              </a:rPr>
              <a:t>and</a:t>
            </a:r>
            <a:r>
              <a:rPr lang="pt-PT" b="0" i="0" dirty="0">
                <a:solidFill>
                  <a:srgbClr val="374151"/>
                </a:solidFill>
                <a:effectLst/>
                <a:latin typeface="+mj-lt"/>
              </a:rPr>
              <a:t> </a:t>
            </a:r>
            <a:r>
              <a:rPr lang="pt-PT" b="0" i="0" dirty="0" err="1">
                <a:solidFill>
                  <a:srgbClr val="374151"/>
                </a:solidFill>
                <a:effectLst/>
                <a:latin typeface="+mj-lt"/>
              </a:rPr>
              <a:t>Reliable</a:t>
            </a:r>
            <a:r>
              <a:rPr lang="pt-PT" dirty="0">
                <a:solidFill>
                  <a:srgbClr val="374151"/>
                </a:solidFill>
                <a:latin typeface="+mj-lt"/>
              </a:rPr>
              <a:t>;</a:t>
            </a:r>
          </a:p>
          <a:p>
            <a:pPr marL="285750" indent="-285750">
              <a:buFont typeface="Arial" panose="020B0604020202020204" pitchFamily="34" charset="0"/>
              <a:buChar char="•"/>
            </a:pPr>
            <a:r>
              <a:rPr lang="pt-PT" b="0" i="0" dirty="0">
                <a:solidFill>
                  <a:srgbClr val="374151"/>
                </a:solidFill>
                <a:effectLst/>
                <a:latin typeface="+mj-lt"/>
              </a:rPr>
              <a:t>Open-</a:t>
            </a:r>
            <a:r>
              <a:rPr lang="pt-PT" b="0" i="0" dirty="0" err="1">
                <a:solidFill>
                  <a:srgbClr val="374151"/>
                </a:solidFill>
                <a:effectLst/>
                <a:latin typeface="+mj-lt"/>
              </a:rPr>
              <a:t>Source</a:t>
            </a:r>
            <a:endParaRPr lang="en-GB" dirty="0">
              <a:latin typeface="+mj-lt"/>
            </a:endParaRPr>
          </a:p>
        </p:txBody>
      </p:sp>
    </p:spTree>
    <p:extLst>
      <p:ext uri="{BB962C8B-B14F-4D97-AF65-F5344CB8AC3E}">
        <p14:creationId xmlns:p14="http://schemas.microsoft.com/office/powerpoint/2010/main" val="1026139067"/>
      </p:ext>
    </p:extLst>
  </p:cSld>
  <p:clrMapOvr>
    <a:masterClrMapping/>
  </p:clrMapOvr>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2.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531</TotalTime>
  <Words>653</Words>
  <Application>Microsoft Office PowerPoint</Application>
  <PresentationFormat>Apresentação no Ecrã (16:9)</PresentationFormat>
  <Paragraphs>131</Paragraphs>
  <Slides>25</Slides>
  <Notes>24</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25</vt:i4>
      </vt:variant>
    </vt:vector>
  </HeadingPairs>
  <TitlesOfParts>
    <vt:vector size="31" baseType="lpstr">
      <vt:lpstr>Wingdings</vt:lpstr>
      <vt:lpstr>Arial</vt:lpstr>
      <vt:lpstr>Chakra Petch Medium</vt:lpstr>
      <vt:lpstr>Bebas Neue</vt:lpstr>
      <vt:lpstr>Fira Code</vt: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SmartDoorLock-IoT</vt:lpstr>
      <vt:lpstr>Background – IoT </vt:lpstr>
      <vt:lpstr>Background – IoT </vt:lpstr>
      <vt:lpstr>Apresentação do PowerPoint</vt:lpstr>
      <vt:lpstr>Apresentação do PowerPoint</vt:lpstr>
      <vt:lpstr>Apresentação do PowerPoint</vt:lpstr>
      <vt:lpstr>Background - Frontend</vt:lpstr>
      <vt:lpstr>System Overview</vt:lpstr>
      <vt:lpstr>MCU Behaviour</vt:lpstr>
      <vt:lpstr>Proactive Sensor Calibration</vt:lpstr>
      <vt:lpstr>ESP Consumption</vt:lpstr>
      <vt:lpstr>Assembly</vt:lpstr>
      <vt:lpstr>Database</vt:lpstr>
      <vt:lpstr>MQTT Borker - Topics</vt:lpstr>
      <vt:lpstr>Sensor Analysis</vt:lpstr>
      <vt:lpstr>Backend API</vt:lpstr>
      <vt:lpstr>Security</vt:lpstr>
      <vt:lpstr>Deploy</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lastModifiedBy>Miguel Rocha</cp:lastModifiedBy>
  <cp:revision>76</cp:revision>
  <dcterms:modified xsi:type="dcterms:W3CDTF">2023-07-02T11:23:24Z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